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7" r:id="rId3"/>
    <p:sldId id="327" r:id="rId4"/>
    <p:sldId id="328" r:id="rId5"/>
    <p:sldId id="319" r:id="rId6"/>
    <p:sldId id="332" r:id="rId7"/>
    <p:sldId id="307" r:id="rId8"/>
    <p:sldId id="331" r:id="rId9"/>
    <p:sldId id="329" r:id="rId10"/>
    <p:sldId id="313" r:id="rId11"/>
    <p:sldId id="312" r:id="rId12"/>
    <p:sldId id="330" r:id="rId13"/>
    <p:sldId id="311" r:id="rId14"/>
    <p:sldId id="280" r:id="rId15"/>
    <p:sldId id="315" r:id="rId16"/>
    <p:sldId id="333" r:id="rId17"/>
    <p:sldId id="32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87500000000001E-2"/>
          <c:y val="4.6874997116449491E-3"/>
          <c:w val="0.78410297736220469"/>
          <c:h val="0.88500788108957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МІБ</c:v>
                </c:pt>
                <c:pt idx="1">
                  <c:v>ЖИБ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МІБ</c:v>
                </c:pt>
                <c:pt idx="1">
                  <c:v>ЖИБ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МІБ</c:v>
                </c:pt>
                <c:pt idx="1">
                  <c:v>ЖИБ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59008"/>
        <c:axId val="46860544"/>
      </c:barChart>
      <c:catAx>
        <c:axId val="4685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46860544"/>
        <c:crosses val="autoZero"/>
        <c:auto val="1"/>
        <c:lblAlgn val="ctr"/>
        <c:lblOffset val="100"/>
        <c:noMultiLvlLbl val="0"/>
      </c:catAx>
      <c:valAx>
        <c:axId val="46860544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46859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7391A-1921-40B9-8A44-F6197A42BC2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D6BA6-22A4-462C-8D79-E07C0A4CD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2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User\Desktop\Рисунок3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30" b="17614"/>
          <a:stretch/>
        </p:blipFill>
        <p:spPr bwMode="auto">
          <a:xfrm>
            <a:off x="-3090" y="0"/>
            <a:ext cx="12192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5839" y="2893325"/>
            <a:ext cx="6864823" cy="1501253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2191" y="4435522"/>
            <a:ext cx="6878471" cy="1064525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" name="Рамка 33"/>
          <p:cNvSpPr/>
          <p:nvPr/>
        </p:nvSpPr>
        <p:spPr>
          <a:xfrm>
            <a:off x="3404578" y="2608729"/>
            <a:ext cx="7476564" cy="3209365"/>
          </a:xfrm>
          <a:prstGeom prst="frame">
            <a:avLst>
              <a:gd name="adj1" fmla="val 8367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" y="-27725"/>
            <a:ext cx="627063" cy="68302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User\Desktop\Рисунок1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9929" y="84323"/>
            <a:ext cx="96849" cy="67736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87" name="Прямая соединительная линия 86"/>
          <p:cNvCxnSpPr/>
          <p:nvPr/>
        </p:nvCxnSpPr>
        <p:spPr>
          <a:xfrm>
            <a:off x="1624804" y="127737"/>
            <a:ext cx="28575" cy="660252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C:\Users\User\Desktop\Рисунок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656827" y="27725"/>
            <a:ext cx="110822" cy="68302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90" name="Прямая соединительная линия 89"/>
          <p:cNvCxnSpPr/>
          <p:nvPr/>
        </p:nvCxnSpPr>
        <p:spPr>
          <a:xfrm>
            <a:off x="11505783" y="61657"/>
            <a:ext cx="28575" cy="660252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мка 34"/>
          <p:cNvSpPr/>
          <p:nvPr/>
        </p:nvSpPr>
        <p:spPr>
          <a:xfrm>
            <a:off x="32366" y="-14077"/>
            <a:ext cx="12162169" cy="6858000"/>
          </a:xfrm>
          <a:prstGeom prst="frame">
            <a:avLst>
              <a:gd name="adj1" fmla="val 3242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688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4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Рамка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96"/>
            </a:avLst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4">
              <a:lumMod val="75000"/>
            </a:schemeClr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9061" y="4370999"/>
            <a:ext cx="6360186" cy="10645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k-KZ" sz="2000" b="1" dirty="0" smtClean="0">
                <a:latin typeface="Georgia" pitchFamily="18" charset="0"/>
              </a:rPr>
              <a:t>Оқу-тәрбие ісі жөніндегі директор орынбасары Арилина А.Б.</a:t>
            </a:r>
            <a:endParaRPr lang="ru-RU" sz="2000" b="1" dirty="0" smtClean="0">
              <a:latin typeface="Georgia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2019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5" name="Picture 2" descr="http://www.bibliogorod.ru/img/afisha/199-2452-9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546" y="0"/>
            <a:ext cx="4946332" cy="327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56265" y="2951018"/>
            <a:ext cx="7168193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kk-KZ" sz="2800" b="1" dirty="0" smtClean="0">
                <a:ln w="11430"/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Құқық бұзушылықтың алдын алуда отбасының рөлі</a:t>
            </a:r>
            <a:endParaRPr lang="ru-RU" sz="2800" b="1" dirty="0">
              <a:ln w="11430"/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1273" y="1995054"/>
            <a:ext cx="3699163" cy="637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07534" y="188914"/>
            <a:ext cx="10850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тәрбиесіндегі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жағдайлары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24418" y="896800"/>
            <a:ext cx="1108267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Қаталдық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па,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еркіндік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тәрбиесінде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қаталдық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еркіндік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қаталдық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пассив,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ынжық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қылықтарын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ұнату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пәлекетке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итермелеуден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Мамандар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тәрбиесінде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ұрудың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ұзаққа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созылатын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нәтиже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алынатындығын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білдіруде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Баланы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ұрып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тәрбиелеудің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таяқ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өскен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агрессивті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сезімдері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ашушаң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қанды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ынжық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84909" y="3573464"/>
            <a:ext cx="112221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сенімділік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түсіністікті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жойып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бұзушылыққа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итермелейді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575734" y="634268"/>
            <a:ext cx="10847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тәрбиесіндегі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жағдайлары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69577" y="1294102"/>
            <a:ext cx="1094528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айтқанынан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қайтпайтын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мәмілемен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ұстамдылық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табандылық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танытып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қырсықтығын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кетіруге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қырсығып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жеткізе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бермеу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Бала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жыласам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айғайласам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шу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шығарсам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шешемді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ұялтсам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нәрсемді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сезімдерге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қалмауы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нәрсесін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істететін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бала,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келешекте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қырсықтығын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оңайлықпен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тоқтатпайды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сәби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қырсықтық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етуіне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бермеу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орындала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бала да,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үлкендер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нәрсесін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құтылайыншы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қалауларының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соңы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бітпейтінін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007534" y="188914"/>
            <a:ext cx="10850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тәрбиесіндегі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жағымсыз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жағдайлары</a:t>
            </a:r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624418" y="966075"/>
            <a:ext cx="110826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еркелігі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менмендік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еркелік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ашушаңдық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білгіштік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әдеттер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тәрбиеленбеуінен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қалаған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нәрселерінің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орындалуынан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отбасының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бөлмеуінен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туындайды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барлығынан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білетінін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ойлайды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шатақ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сүйкімсіз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білгіштік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танытып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менменсінуі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кетуіне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Баланы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мінездерден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арылдыру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әке-шешесінің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байлығымен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атақ-даңқымен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қасиеттерімен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мақтанудың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еместігін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көрілетін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ұнамды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нәрсенің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түсіндіру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912284" y="1403530"/>
            <a:ext cx="10464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Шектен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қорғаштау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қателік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жасауларына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қателескен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тәжірибелері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Тәжірибе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жетістікке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жетелейтін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нәрселер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қолынан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нәрселерін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ата-анасы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Байқа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ұлым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сен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бұны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істей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алмайсың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өзім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істеймін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Байқа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қызым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сен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бұны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істей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алмайсың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өмірде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үйренуіне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бермесе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өмірлерінің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кезеңдерінде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басқаларға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мұқтаж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бейімделе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4509" y="685552"/>
            <a:ext cx="9421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Отбасы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тәрбиесіндегі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жағымсыз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жағдайлары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34648" cy="401331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401030" y="1301260"/>
            <a:ext cx="4389188" cy="2881653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ұрып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кетті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істейсіз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p1.pichost.me/i/13/1357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60" y="1301260"/>
            <a:ext cx="3787458" cy="38069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4034" y="470263"/>
            <a:ext cx="10325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Жағдаяттарды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шешіп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көрейік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:</a:t>
            </a:r>
            <a:endParaRPr lang="ru-RU" sz="4800" b="1" dirty="0"/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639899" y="3519055"/>
            <a:ext cx="4347624" cy="2703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Балаңыз үйге бірінші рет ішімдік ішіп келді. Сіздің әрекетіңіз?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13750" y="509451"/>
            <a:ext cx="116162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Мектеп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бойынша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мәлімет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: 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74766" y="1332411"/>
            <a:ext cx="11273245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altLang="ru-RU" sz="28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endParaRPr lang="ru-RU" altLang="ru-RU" sz="16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986445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13750" y="509451"/>
            <a:ext cx="116162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Отбасы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мен </a:t>
            </a:r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баланың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арасындағы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жағымды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әрекеттер</a:t>
            </a: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: 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74766" y="1332411"/>
            <a:ext cx="11273245" cy="524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Тыныштықты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сақтаңыздар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айқаймен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ештеңе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шешілмейді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жағдайды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тырысыңыздар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шығаруға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асықпаңыздар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отбасына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сенімін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жоғалтпаңыздар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ақылдасыңыздар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сұрап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отырыңыздар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жіберген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қателерін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сіздер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түзетпеңіздер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сөйлеп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істеңіздер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Балаға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тырысыңыздар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endParaRPr lang="ru-RU" altLang="ru-RU" sz="16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592365" y="1309145"/>
            <a:ext cx="1046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Әр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бала –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ол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үлкен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бақыт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 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Оларды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бақытты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қылу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біздің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қолымызда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өйткені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әр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бала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дүниеге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бақыт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әкелу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үшін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келеді</a:t>
            </a:r>
            <a:r>
              <a:rPr lang="ru-RU" altLang="ru-RU" sz="3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 </a:t>
            </a:r>
            <a:endParaRPr lang="ru-RU" altLang="ru-RU" sz="32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128910" y="450896"/>
            <a:ext cx="8041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Есіңізде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endParaRPr lang="ru-RU" altLang="ru-RU" sz="48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user 1-4\Desktop\картинки\2mybt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108" y="3822463"/>
            <a:ext cx="4421959" cy="24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9820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бұзушылығын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ата-аналардың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тәрбиесін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lh6.googleusercontent.com/VBmG8EpwrmZr1nTjKNMtaHotwrcUa0HopDLVJ8b6Y1FMzdhZlbfPWFO6SbOx9ZpNewAlDDSuLK7Z51iUdBMfkDNw5ouV5-LLkaFEXmc0m1MMmJVOgPmEOlEA8O91OaAfI0NLyoMMvF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236" y="1524000"/>
            <a:ext cx="11665528" cy="5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4" y="309708"/>
            <a:ext cx="10515600" cy="103418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Бала мен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ата-ананың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 мен 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білгіленген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заңдар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endParaRPr lang="ru-RU" dirty="0" smtClean="0">
              <a:latin typeface="Georgia" pitchFamily="18" charset="0"/>
            </a:endParaRPr>
          </a:p>
        </p:txBody>
      </p:sp>
      <p:pic>
        <p:nvPicPr>
          <p:cNvPr id="4" name="Рисунок 3" descr="https://lh3.googleusercontent.com/cEjdd3rzZGjtKzoH1y2JSpeVpBkiVq2gJUl9dxPHiQbcHwK6FHQy2wb-AmGHSm78R3sBtvFFI6gg1NOLr77OYfe3083XifD4lgv52WRwjxDFAFgcIw_jlo3t_KuXHbtD5St7neaRy04"/>
          <p:cNvPicPr/>
          <p:nvPr/>
        </p:nvPicPr>
        <p:blipFill rotWithShape="1">
          <a:blip r:embed="rId2"/>
          <a:srcRect l="22526"/>
          <a:stretch/>
        </p:blipFill>
        <p:spPr bwMode="auto">
          <a:xfrm>
            <a:off x="1149934" y="1274618"/>
            <a:ext cx="10460182" cy="525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1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Қылмысты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санаттары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4-ке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ауырлығы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қылмыстар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484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Қылмыстың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субъектісі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ақыл-есі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толған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қылмыстар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кісі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өлтіру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зорлау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ұрлау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жауаптылыққа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Азаматтар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жасағаны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ҚР-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кодексінің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15-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бабына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жауаптылыққа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есі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16-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толған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жауаптылыққа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14-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толған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қылмыстар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(96-103-104-120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баптарға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азаматтар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жауаптылыққа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ҚР ӘК 435, 440, 441, 442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баптарына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бұзған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ата-анасы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жауапқа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36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latin typeface="Georgia" pitchFamily="18" charset="0"/>
              </a:rPr>
              <a:t>Жасөспірімдер арасында қылмыстық істердің көбею себептері: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26" name="Picture 2" descr="C:\Users\Asel Arilina\Desktop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1" b="1"/>
          <a:stretch/>
        </p:blipFill>
        <p:spPr bwMode="auto">
          <a:xfrm>
            <a:off x="304800" y="1246909"/>
            <a:ext cx="11582400" cy="523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27050" y="260351"/>
            <a:ext cx="11096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Жеткіншіектердің мінез-құлқындағы және  тәртібіндегі ауытқулар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401782" y="724979"/>
            <a:ext cx="1134687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Жеткіншектердің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мінез-құлқындағы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ауытқулар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ауытқулардан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отбасындағы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бермеудің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ауытқу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шығуына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құлқы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тәртіпсіздік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заңға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қайшы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әрекеттерді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сіңірген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жатқызу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өмірдің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ащысын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болмауынан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ұшырасады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тәртібінің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бөліп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қарауға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1.Делинквенттік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ұсақ-түйек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бұзушылықпен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шектеледі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қатыспау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тығыз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Бұзақылық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мазақтау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қорқыту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жолдарымен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жолға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қойылмауынан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туындайды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30 - 80 %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70%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құлықтың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ауытқуы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Маскүнемдікпен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нашақорлыққа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салынуы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жеткіншектердің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отбасынан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үлкендердің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ішімдікке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салынуы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нашақорлыққа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апаратын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көрінуі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қабілетінің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өзгертуі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нашаны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күйінің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көтеріңкі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569193" y="260350"/>
            <a:ext cx="111246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altLang="ru-RU" sz="28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Жеткіншіектердің мінез-құлқындағы және  тәртібіндегі ауытқулар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569193" y="1214457"/>
            <a:ext cx="111246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Гиперкинетикалық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аяғына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жеткізбей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табандылық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көрсетпеуі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аяғына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жеткізбей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тастап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кетуі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жауапкершіліксіз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қылықтарға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бейім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жауапкершіліктен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Отбасындағы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шектелуі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қылықтар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қарсыласу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дөрекілік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бұрыс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5.Әлеуметсіздік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тәртіптің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құлықтағы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ауытқулар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қатынастың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мінезделеді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көбіне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Эмоционалдық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көңіл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күйдің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Типтік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тәртіпке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төбелеске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құмар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бұзақылық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ұрып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соғу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үлкеннің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ұстай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өртеу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қылмыстарын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жатқызуға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87927" y="1138774"/>
            <a:ext cx="1127702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Баланы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ортада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терісімен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қарама-қайшылығымен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қайтарылады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мінездерді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жояды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өзімізді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қинап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амалдар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істеуге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дағдыландырып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әдетке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айналдыруымыз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әрекеттері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табиғатына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19667" y="1"/>
            <a:ext cx="109452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Отбасы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тәрбиесіндегі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жағымсыз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жағдайлары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87927" y="1138774"/>
            <a:ext cx="1127702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Жазалау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Мынаны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болсаң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бермейміз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көшеге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шығармаймыз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жазаларды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болмасын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ұруға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көңілін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қалдыратындай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Ешкімнің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жасалмауы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Қарағайға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Құрбысына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қарап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өсер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Айнала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Досыңның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сенің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екеніңді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айтамын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Жаманмен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болсаң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көңілің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азар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Қазанға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жақындасаң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күйесі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жұғады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даналық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сөздер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жаманмен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жамандығынан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алатынын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көрсетуде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достарға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тырысуы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/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 Широкоформатный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334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8 Широкоформатный</vt:lpstr>
      <vt:lpstr>Құқық бұзушылықтың алдын алуда отбасының рөлі</vt:lpstr>
      <vt:lpstr>Мақсаты:  Оқушылардың құқық бұзушылығын алу, ата-аналардың құқықтық тәрбиесін арттыру. </vt:lpstr>
      <vt:lpstr>Бала мен ата-ананың құқықтары  мен  міндеттері білгіленген заңдар </vt:lpstr>
      <vt:lpstr>Қылмысты санаттары жағынан 4-ке бөлінеді. Олар онша ауыр емес, ауырлығы орташа, ауыр немесе ерекше ауыр қылмыстар.</vt:lpstr>
      <vt:lpstr>Жасөспірімдер арасында қылмыстық істердің көбею себептері: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Asel Arilina</cp:lastModifiedBy>
  <cp:revision>66</cp:revision>
  <dcterms:created xsi:type="dcterms:W3CDTF">2014-10-29T03:00:56Z</dcterms:created>
  <dcterms:modified xsi:type="dcterms:W3CDTF">2019-04-11T08:17:24Z</dcterms:modified>
</cp:coreProperties>
</file>