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49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97763" y="572306"/>
            <a:ext cx="9826859" cy="505230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751" y="454169"/>
            <a:ext cx="10080625" cy="1249621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9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103630" y="2060825"/>
            <a:ext cx="6113130" cy="1010723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833052" y="513238"/>
            <a:ext cx="8568531" cy="1215493"/>
          </a:xfrm>
        </p:spPr>
        <p:txBody>
          <a:bodyPr/>
          <a:lstStyle>
            <a:lvl1pPr>
              <a:defRPr sz="2975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504031" y="5163876"/>
            <a:ext cx="2352146" cy="3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444214" y="5163876"/>
            <a:ext cx="3192198" cy="3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r>
              <a:t>Footer</a:t>
            </a:r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7224448" y="5163876"/>
            <a:ext cx="2352146" cy="3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AA7BDDBF-5E9D-47E5-9D49-402BF37B50C2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227085"/>
            <a:ext cx="2268141" cy="48383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227085"/>
            <a:ext cx="6636411" cy="4838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C8DB1B9-D991-4F7B-AC3A-27F5637CF475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413700"/>
            <a:ext cx="8694539" cy="235879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3794806"/>
            <a:ext cx="8694539" cy="1240432"/>
          </a:xfrm>
        </p:spPr>
        <p:txBody>
          <a:bodyPr/>
          <a:lstStyle>
            <a:lvl1pPr marL="0" indent="0">
              <a:buNone/>
              <a:defRPr sz="1985"/>
            </a:lvl1pPr>
            <a:lvl2pPr marL="377825" indent="0">
              <a:buNone/>
              <a:defRPr sz="1655"/>
            </a:lvl2pPr>
            <a:lvl3pPr marL="756285" indent="0">
              <a:buNone/>
              <a:defRPr sz="1490"/>
            </a:lvl3pPr>
            <a:lvl4pPr marL="1134110" indent="0">
              <a:buNone/>
              <a:defRPr sz="1325"/>
            </a:lvl4pPr>
            <a:lvl5pPr marL="1511935" indent="0">
              <a:buNone/>
              <a:defRPr sz="1325"/>
            </a:lvl5pPr>
            <a:lvl6pPr marL="1890395" indent="0">
              <a:buNone/>
              <a:defRPr sz="1325"/>
            </a:lvl6pPr>
            <a:lvl7pPr marL="2268220" indent="0">
              <a:buNone/>
              <a:defRPr sz="1325"/>
            </a:lvl7pPr>
            <a:lvl8pPr marL="2646045" indent="0">
              <a:buNone/>
              <a:defRPr sz="1325"/>
            </a:lvl8pPr>
            <a:lvl9pPr marL="3024505" indent="0">
              <a:buNone/>
              <a:defRPr sz="13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323128"/>
            <a:ext cx="4452276" cy="37423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323128"/>
            <a:ext cx="4452276" cy="37423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DC357C-9C2B-45B7-BBAC-35E50F038DD5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301904"/>
            <a:ext cx="8694539" cy="10960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794" y="1390073"/>
            <a:ext cx="4265014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794" y="2071326"/>
            <a:ext cx="4265014" cy="30466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6" y="1390073"/>
            <a:ext cx="4286016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6" y="2071326"/>
            <a:ext cx="4286016" cy="30466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B6E16A1-7F42-44B9-BCBB-0ECF7911655F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4688DF2-B528-41CC-9D05-0CAAC3654D8B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378037"/>
            <a:ext cx="3251702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016" y="816454"/>
            <a:ext cx="5103316" cy="402976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794" y="1701165"/>
            <a:ext cx="3251702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378037"/>
            <a:ext cx="3251702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016" y="816454"/>
            <a:ext cx="5103316" cy="4029766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794" y="1701165"/>
            <a:ext cx="3251702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51" y="275652"/>
            <a:ext cx="10080625" cy="834831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9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6391396" y="3670106"/>
            <a:ext cx="3682228" cy="1929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504031" y="227085"/>
            <a:ext cx="9072563" cy="94509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504031" y="1323128"/>
            <a:ext cx="9072563" cy="3742301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504031" y="5163876"/>
            <a:ext cx="2352146" cy="3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160"/>
            </a:lvl1pPr>
          </a:lstStyle>
          <a:p>
            <a:r>
              <a:rPr lang="en-US" sz="1400" b="0" strike="noStrike" spc="-1">
                <a:latin typeface="Times New Roman" panose="02020603050405020304"/>
              </a:rPr>
              <a:t>&lt;дата/время&gt;</a:t>
            </a:r>
            <a:endParaRPr lang="en-US" sz="1400" b="0" strike="noStrike" spc="-1">
              <a:latin typeface="Times New Roman" panose="02020603050405020304"/>
            </a:endParaRPr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444214" y="5163876"/>
            <a:ext cx="3192198" cy="3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160"/>
            </a:lvl1pPr>
          </a:lstStyle>
          <a:p>
            <a:pPr algn="ctr">
              <a:buNone/>
            </a:pPr>
            <a:r>
              <a:rPr lang="en-US" sz="1400" b="0" strike="noStrike" spc="-1">
                <a:latin typeface="Times New Roman" panose="02020603050405020304"/>
              </a:rPr>
              <a:t>&lt;нижний колонтитул&gt;</a:t>
            </a:r>
            <a:endParaRPr lang="en-US" sz="1400" b="0" strike="noStrike" spc="-1">
              <a:latin typeface="Times New Roman" panose="02020603050405020304"/>
            </a:endParaRPr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7224448" y="5163876"/>
            <a:ext cx="2352146" cy="3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160"/>
            </a:lvl1pPr>
          </a:lstStyle>
          <a:p>
            <a:pPr algn="r">
              <a:buNone/>
            </a:pPr>
            <a:fld id="{BF5E74A4-90F6-40D6-9846-CA94B2BAD505}" type="slidenum">
              <a:rPr lang="en-US" sz="1400" b="0" strike="noStrike" spc="-1">
                <a:latin typeface="Times New Roman" panose="02020603050405020304"/>
              </a:rPr>
            </a:fld>
            <a:endParaRPr lang="en-US" sz="1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64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283845" indent="-283210" algn="l" rtl="0" fontAlgn="base">
        <a:spcBef>
          <a:spcPts val="80"/>
        </a:spcBef>
        <a:spcAft>
          <a:spcPct val="0"/>
        </a:spcAft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1pPr>
      <a:lvl2pPr marL="614045" indent="-236220" algn="l" rtl="0" fontAlgn="base">
        <a:spcBef>
          <a:spcPts val="80"/>
        </a:spcBef>
        <a:spcAft>
          <a:spcPct val="0"/>
        </a:spcAft>
        <a:buChar char="–"/>
        <a:defRPr sz="231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rtl="0" fontAlgn="base">
        <a:spcBef>
          <a:spcPts val="80"/>
        </a:spcBef>
        <a:spcAft>
          <a:spcPct val="0"/>
        </a:spcAft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323340" indent="-189230" algn="l" rtl="0" fontAlgn="base">
        <a:spcBef>
          <a:spcPts val="80"/>
        </a:spcBef>
        <a:spcAft>
          <a:spcPct val="0"/>
        </a:spcAft>
        <a:buChar char="–"/>
        <a:defRPr sz="1655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rtl="0" fontAlgn="base">
        <a:spcBef>
          <a:spcPts val="80"/>
        </a:spcBef>
        <a:spcAft>
          <a:spcPct val="0"/>
        </a:spcAft>
        <a:buChar char="»"/>
        <a:defRPr sz="1655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745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9039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450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79920"/>
            <a:ext cx="9071640" cy="153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sz="3200" b="0" strike="noStrike"/>
              <a:t>«Таңдалған шешімге жеті қадам»</a:t>
            </a:r>
            <a:br>
              <a:rPr sz="4400"/>
            </a:br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Назарларыңызға рахмет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en-US" sz="4400" b="0" strike="noStrike" spc="-1">
                <a:latin typeface="Arial" panose="020B0604020202020204"/>
              </a:rPr>
              <a:t>Бірінші қадам</a:t>
            </a: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r>
              <a:rPr lang="en-US" sz="3200" b="0" strike="noStrike" spc="-1">
                <a:latin typeface="Arial" panose="020B0604020202020204"/>
              </a:rPr>
              <a:t>Тиісті мамандықтардың тізімін жасау.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сізге ұнайтын заттар қызықты.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сіз жұмыс істегіңіз келетін, сізге сәйкес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келетін.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en-US" altLang="en-US" sz="4400" b="0" strike="noStrike" spc="-1">
                <a:latin typeface="Arial" panose="020B0604020202020204"/>
              </a:rPr>
              <a:t>Екінші қадам</a:t>
            </a:r>
            <a:endParaRPr lang="en-US" altLang="en-US" sz="4400" b="0" strike="noStrike" spc="-1">
              <a:latin typeface="Arial" panose="020B0604020202020204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p>
            <a:r>
              <a:rPr lang="en-US" sz="3200" b="0" strike="noStrike" spc="-1">
                <a:latin typeface="Arial" panose="020B0604020202020204"/>
              </a:rPr>
              <a:t>Таңдалған мамандық талаптарының тізімін жасау.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таңдалған мамандық және болашақ кәсіп;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таңдалған мамандық және өмірлік құндылықтар;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таңдалған мамандық және өмірлік мақсаттар;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таңдалған мамандық және менің бүгінгі өзекті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мәселелерім;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таңдалған мамандық және мамандық бойынша нақты жұмысқа</a:t>
            </a:r>
            <a:endParaRPr lang="en-US" sz="3200" b="0" strike="noStrike" spc="-1">
              <a:latin typeface="Arial" panose="020B0604020202020204"/>
            </a:endParaRPr>
          </a:p>
          <a:p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орналасу; проф. дайындықтың қажетті деңгейі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; таңдалған мамандық және менің бейімділіктерім мен қабілеттерім; қалаған мазмұн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, сипат және жұмыс шарттары.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en-US" altLang="en-US" sz="4400" b="0" strike="noStrike" spc="-1">
                <a:latin typeface="Arial" panose="020B0604020202020204"/>
              </a:rPr>
              <a:t>Үшінші қадам</a:t>
            </a:r>
            <a:endParaRPr lang="en-US" altLang="en-US" sz="4400" b="0" strike="noStrike" spc="-1">
              <a:latin typeface="Arial" panose="020B0604020202020204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20000"/>
          </a:bodyPr>
          <a:p>
            <a:r>
              <a:rPr lang="en-US" sz="3200" b="0" strike="noStrike" spc="-1">
                <a:latin typeface="Arial" panose="020B0604020202020204"/>
              </a:rPr>
              <a:t>Әр талаптың маңыздылығын анықтау.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Барлық аталған талаптардың қаншалықты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маңызды екенін анықтаңыз.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Мүмкін, маңызды емес талаптар болуы мүмкін, оларды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ескермеуге болады.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altLang="en-US" sz="4400" b="0" strike="noStrike" spc="-1">
                <a:latin typeface="Arial" panose="020B0604020202020204"/>
              </a:rPr>
              <a:t>Төртінші қадам</a:t>
            </a:r>
            <a:endParaRPr altLang="en-US" sz="4400" b="0" strike="noStrike" spc="-1">
              <a:latin typeface="Arial" panose="020B0604020202020204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/>
          </a:bodyPr>
          <a:p>
            <a:r>
              <a:rPr lang="en-US" sz="3200" b="0" strike="noStrike" spc="-1">
                <a:latin typeface="Arial" panose="020B0604020202020204"/>
              </a:rPr>
              <a:t>Әрбір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қолайлы кәсіптің талаптарына сәйкестігін бағалау.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Мамандықтарыңыз бар талаптардан басқа.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Сіздің кәсіби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қасиеттеріңіз дамыған ба, сіздің интеллектуалдық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қабілеттеріңіз, психологиялық ерекшеліктеріңіз, денсаулық жағдайыңыз мамандық талаптарына сәйкес келе ме, жоқ па, соны талдаңыз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ru-RU" altLang="en-US" sz="4400" b="0" strike="noStrike" spc="-1">
                <a:latin typeface="Arial" panose="020B0604020202020204"/>
              </a:rPr>
              <a:t>Бесінші қадам</a:t>
            </a:r>
            <a:endParaRPr lang="ru-RU" altLang="en-US" sz="4400" b="0" strike="noStrike" spc="-1">
              <a:latin typeface="Arial" panose="020B0604020202020204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r>
              <a:rPr lang="en-US" sz="3200" b="0" strike="noStrike" spc="-1">
                <a:latin typeface="Arial" panose="020B0604020202020204"/>
              </a:rPr>
              <a:t>Нәтижелерді санау және талдау.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 Барлық тізімдегі қай мамандық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сізге барлық тармақтар бойынша сәйкес келетінін талдаңыз.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Алтыншы қадам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Нәтижелерді тексеріңіз.</a:t>
            </a:r>
            <a:endParaRPr lang="ru-RU" altLang="en-US"/>
          </a:p>
          <a:p>
            <a:r>
              <a:rPr lang="ru-RU" altLang="en-US"/>
              <a:t> Сіздің ойларыңыздың дұрыстығына көз жеткізу үшін</a:t>
            </a:r>
            <a:endParaRPr lang="ru-RU" altLang="en-US"/>
          </a:p>
          <a:p>
            <a:r>
              <a:rPr lang="ru-RU" altLang="en-US"/>
              <a:t>шешіміңізді достарыңызбен, ата-аналарыңызбен,</a:t>
            </a:r>
            <a:endParaRPr lang="ru-RU" altLang="en-US"/>
          </a:p>
          <a:p>
            <a:r>
              <a:rPr lang="ru-RU" altLang="en-US"/>
              <a:t>мұғалімдеріңізбен, психологпен талқылаңыз</a:t>
            </a:r>
            <a:endParaRPr lang="ru-R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Жетінші қадам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2000"/>
              <a:t>Табысқа жетудің негізгі практикалық қадамдарын</a:t>
            </a:r>
            <a:endParaRPr lang="ru-RU" altLang="en-US" sz="2000"/>
          </a:p>
          <a:p>
            <a:r>
              <a:rPr lang="ru-RU" altLang="en-US" sz="2000"/>
              <a:t>анықтаңыз сонымен, сіз шешім қабылдадыңыз, енді анықтау маңызды:</a:t>
            </a:r>
            <a:endParaRPr lang="ru-RU" altLang="en-US" sz="2000"/>
          </a:p>
          <a:p>
            <a:r>
              <a:rPr lang="ru-RU" altLang="en-US" sz="2000"/>
              <a:t>қай оқу орнында сіз</a:t>
            </a:r>
            <a:endParaRPr lang="ru-RU" altLang="en-US" sz="2000"/>
          </a:p>
          <a:p>
            <a:r>
              <a:rPr lang="ru-RU" altLang="en-US" sz="2000"/>
              <a:t>кәсіби білім</a:t>
            </a:r>
            <a:endParaRPr lang="ru-RU" altLang="en-US" sz="2000"/>
          </a:p>
          <a:p>
            <a:r>
              <a:rPr lang="ru-RU" altLang="en-US" sz="2000"/>
              <a:t>ала аласыз, кәсіби маңызды қасиеттерді қалай дамыта аласыз</a:t>
            </a:r>
            <a:endParaRPr lang="ru-RU" altLang="en-US" sz="2000"/>
          </a:p>
          <a:p>
            <a:r>
              <a:rPr lang="ru-RU" altLang="en-US" sz="2000"/>
              <a:t>, осы мамандық бойынша практикалық жұмыс тәжірибесін</a:t>
            </a:r>
            <a:endParaRPr lang="ru-RU" altLang="en-US" sz="2000"/>
          </a:p>
          <a:p>
            <a:r>
              <a:rPr lang="ru-RU" altLang="en-US" sz="2000"/>
              <a:t>қалай алуға болады, еңбек нарығында бәсекеге қабілеттілігіңізді қалай арттыруға</a:t>
            </a:r>
            <a:endParaRPr lang="ru-RU" altLang="en-US" sz="2000"/>
          </a:p>
          <a:p>
            <a:r>
              <a:rPr lang="ru-RU" altLang="en-US" sz="2000"/>
              <a:t>болады.</a:t>
            </a:r>
            <a:endParaRPr lang="ru-RU" alt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ym typeface="+mn-ea"/>
              </a:rPr>
              <a:t>ҚҰРМЕТТІ АТА-АНАЛАР!</a:t>
            </a:r>
            <a:endParaRPr lang="ru-RU" altLang="en-US"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1400"/>
              <a:t>Сіздің балаңызға</a:t>
            </a:r>
            <a:endParaRPr lang="ru-RU" altLang="en-US" sz="1400"/>
          </a:p>
          <a:p>
            <a:r>
              <a:rPr lang="ru-RU" altLang="en-US" sz="1400"/>
              <a:t>мамандық таңдауда психологтың қолдауы қажет, егер:</a:t>
            </a:r>
            <a:endParaRPr lang="ru-RU" altLang="en-US" sz="1400"/>
          </a:p>
          <a:p>
            <a:r>
              <a:rPr lang="ru-RU" altLang="en-US" sz="1400"/>
              <a:t>баланың өзі</a:t>
            </a:r>
            <a:endParaRPr lang="ru-RU" altLang="en-US" sz="1400"/>
          </a:p>
          <a:p>
            <a:r>
              <a:rPr lang="ru-RU" altLang="en-US" sz="1400"/>
              <a:t>қалаған мамандық шебері веб-дизайнер және менеджер сияқты бір-біріне сәйкес келмесе</a:t>
            </a:r>
            <a:endParaRPr lang="ru-RU" altLang="en-US" sz="1400"/>
          </a:p>
          <a:p>
            <a:r>
              <a:rPr lang="ru-RU" altLang="en-US" sz="1400"/>
              <a:t>; бала мамандық таңдау мәселесін талқылаудан бас тартады</a:t>
            </a:r>
            <a:endParaRPr lang="ru-RU" altLang="en-US" sz="1400"/>
          </a:p>
          <a:p>
            <a:r>
              <a:rPr lang="ru-RU" altLang="en-US" sz="1400"/>
              <a:t>; ақылды және белсенді бала мектепте өте жақсы жұмыс істемейді;</a:t>
            </a:r>
            <a:endParaRPr lang="ru-RU" altLang="en-US" sz="1400"/>
          </a:p>
          <a:p>
            <a:r>
              <a:rPr lang="ru-RU" altLang="en-US" sz="1400"/>
              <a:t>бала жасаған таңдау, сіздің күткеніңізден күрт</a:t>
            </a:r>
            <a:endParaRPr lang="ru-RU" altLang="en-US" sz="1400"/>
          </a:p>
          <a:p>
            <a:r>
              <a:rPr lang="ru-RU" altLang="en-US" sz="1400"/>
              <a:t>алшақтайды;</a:t>
            </a:r>
            <a:endParaRPr lang="ru-RU" altLang="en-US" sz="1400"/>
          </a:p>
          <a:p>
            <a:r>
              <a:rPr lang="ru-RU" altLang="en-US" sz="1400"/>
              <a:t>бала достарының әсерінен шешім қабылдауы сирек</a:t>
            </a:r>
            <a:endParaRPr lang="ru-RU" altLang="en-US" sz="1400"/>
          </a:p>
          <a:p>
            <a:r>
              <a:rPr lang="ru-RU" altLang="en-US" sz="1400"/>
              <a:t>емес;</a:t>
            </a:r>
            <a:endParaRPr lang="ru-RU" altLang="en-US" sz="1400"/>
          </a:p>
          <a:p>
            <a:r>
              <a:rPr lang="ru-RU" altLang="en-US" sz="1400"/>
              <a:t>ата-анасының кем дегенде біреуі бес айдан астам жұмыссыз болды</a:t>
            </a:r>
            <a:endParaRPr lang="ru-RU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2219</Words>
  <Application>WPS Presentation</Application>
  <PresentationFormat/>
  <Paragraphs>81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Arial</vt:lpstr>
      <vt:lpstr>Microsoft YaHei</vt:lpstr>
      <vt:lpstr>Arial Unicode MS</vt:lpstr>
      <vt:lpstr>Calibri</vt:lpstr>
      <vt:lpstr>Business Cooperate</vt:lpstr>
      <vt:lpstr>Семь шагов к взвешенному решению, или о выборе профессии. </vt:lpstr>
      <vt:lpstr>Первый шаг заключается в</vt:lpstr>
      <vt:lpstr>Второй шаг заключается в</vt:lpstr>
      <vt:lpstr>Третий Шаг это</vt:lpstr>
      <vt:lpstr>Четвёртый шаг </vt:lpstr>
      <vt:lpstr>Пятый шаг</vt:lpstr>
      <vt:lpstr>Шестой шаг</vt:lpstr>
      <vt:lpstr>Седьмой шаг</vt:lpstr>
      <vt:lpstr>УВАЖАЕМЫЕ, РОДИТЕЛИ!</vt:lpstr>
      <vt:lpstr>Спасибо за ваше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Damir</cp:lastModifiedBy>
  <cp:revision>3</cp:revision>
  <dcterms:created xsi:type="dcterms:W3CDTF">2022-10-03T19:19:00Z</dcterms:created>
  <dcterms:modified xsi:type="dcterms:W3CDTF">2022-10-03T19:34:03Z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970B8FCD6B064FD69B35ABA105656F0F</vt:lpwstr>
  </property>
  <property fmtid="{D5CDD505-2E9C-101B-9397-08002B2CF9AE}" pid="3" name="KSOProductBuildVer">
    <vt:lpwstr>1049-11.2.0.11341</vt:lpwstr>
  </property>
</Properties>
</file>